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20"/>
  </p:notesMasterIdLst>
  <p:handoutMasterIdLst>
    <p:handoutMasterId r:id="rId21"/>
  </p:handoutMasterIdLst>
  <p:sldIdLst>
    <p:sldId id="292" r:id="rId5"/>
    <p:sldId id="307" r:id="rId6"/>
    <p:sldId id="291" r:id="rId7"/>
    <p:sldId id="303" r:id="rId8"/>
    <p:sldId id="304" r:id="rId9"/>
    <p:sldId id="314" r:id="rId10"/>
    <p:sldId id="305" r:id="rId11"/>
    <p:sldId id="308" r:id="rId12"/>
    <p:sldId id="310" r:id="rId13"/>
    <p:sldId id="311" r:id="rId14"/>
    <p:sldId id="309" r:id="rId15"/>
    <p:sldId id="306" r:id="rId16"/>
    <p:sldId id="313" r:id="rId17"/>
    <p:sldId id="312" r:id="rId18"/>
    <p:sldId id="293" r:id="rId19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3D61"/>
    <a:srgbClr val="113F6F"/>
    <a:srgbClr val="00ACB6"/>
    <a:srgbClr val="F3703A"/>
    <a:srgbClr val="515083"/>
    <a:srgbClr val="2F305C"/>
    <a:srgbClr val="3C4798"/>
    <a:srgbClr val="E68637"/>
    <a:srgbClr val="F6A287"/>
    <a:srgbClr val="E98B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02" autoAdjust="0"/>
    <p:restoredTop sz="94639" autoAdjust="0"/>
  </p:normalViewPr>
  <p:slideViewPr>
    <p:cSldViewPr snapToGrid="0">
      <p:cViewPr varScale="1">
        <p:scale>
          <a:sx n="117" d="100"/>
          <a:sy n="117" d="100"/>
        </p:scale>
        <p:origin x="200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14/05/25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14/05/25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14/05/25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14/05/25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14/05/25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14/05/25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14/05/25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14/05/25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14/05/25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14/05/25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14/05/25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14/05/25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14/05/25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5060941" y="0"/>
            <a:ext cx="153926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14/05/25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013D6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984836" y="3841"/>
            <a:ext cx="153926" cy="6858000"/>
          </a:xfrm>
          <a:prstGeom prst="rect">
            <a:avLst/>
          </a:prstGeom>
          <a:solidFill>
            <a:srgbClr val="00AC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7B1EF3D6-F267-5A27-D435-C5005BA4AA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" b="1411"/>
          <a:stretch/>
        </p:blipFill>
        <p:spPr>
          <a:xfrm>
            <a:off x="0" y="-3841"/>
            <a:ext cx="49848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14/05/25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14/05/25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14/05/25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14/05/25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14/05/25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14/05/25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14/05/25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DFAB8DF2-5E8E-AAC9-5CFB-04F9609C1AF6}"/>
              </a:ext>
            </a:extLst>
          </p:cNvPr>
          <p:cNvSpPr/>
          <p:nvPr userDrawn="1"/>
        </p:nvSpPr>
        <p:spPr>
          <a:xfrm rot="16200000">
            <a:off x="6073140" y="60104"/>
            <a:ext cx="45719" cy="1219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90775C3D-C100-72AE-04FB-C04AC0D7DE43}"/>
              </a:ext>
            </a:extLst>
          </p:cNvPr>
          <p:cNvSpPr/>
          <p:nvPr userDrawn="1"/>
        </p:nvSpPr>
        <p:spPr>
          <a:xfrm>
            <a:off x="0" y="6174807"/>
            <a:ext cx="12192000" cy="683193"/>
          </a:xfrm>
          <a:prstGeom prst="rect">
            <a:avLst/>
          </a:prstGeom>
          <a:solidFill>
            <a:srgbClr val="113F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434494" y="-124691"/>
            <a:ext cx="2857500" cy="6299498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5E029AD-6703-A540-841D-BE7462E7B0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4807"/>
            <a:ext cx="3707476" cy="683193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D1867750-EA89-EFEA-40CB-4FA8E18FEF5A}"/>
              </a:ext>
            </a:extLst>
          </p:cNvPr>
          <p:cNvSpPr/>
          <p:nvPr userDrawn="1"/>
        </p:nvSpPr>
        <p:spPr>
          <a:xfrm rot="16200000">
            <a:off x="6073140" y="76728"/>
            <a:ext cx="45719" cy="12191999"/>
          </a:xfrm>
          <a:prstGeom prst="rect">
            <a:avLst/>
          </a:prstGeom>
          <a:solidFill>
            <a:srgbClr val="00AC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14/05/25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5590" y="201486"/>
            <a:ext cx="6813176" cy="3227514"/>
          </a:xfrm>
        </p:spPr>
        <p:txBody>
          <a:bodyPr>
            <a:noAutofit/>
          </a:bodyPr>
          <a:lstStyle/>
          <a:p>
            <a:pPr algn="ctr"/>
            <a:r>
              <a:rPr lang="it-IT" sz="4000" dirty="0"/>
              <a:t>Intelligenza artificiale e miglioramento degli </a:t>
            </a:r>
            <a:r>
              <a:rPr lang="it-IT" sz="4000" dirty="0" err="1"/>
              <a:t>outcome</a:t>
            </a:r>
            <a:r>
              <a:rPr lang="it-IT" sz="4000" dirty="0"/>
              <a:t> in chirurgia bariatrica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33825" y="5132443"/>
            <a:ext cx="5916706" cy="1279652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it-IT" sz="2800" b="1" dirty="0">
                <a:solidFill>
                  <a:srgbClr val="00ACB6"/>
                </a:solidFill>
              </a:rPr>
              <a:t>ELISA GALFRASCOLI</a:t>
            </a:r>
          </a:p>
          <a:p>
            <a:pPr algn="ctr"/>
            <a:r>
              <a:rPr lang="it-IT" sz="2200" b="1" dirty="0">
                <a:solidFill>
                  <a:srgbClr val="00ACB6"/>
                </a:solidFill>
              </a:rPr>
              <a:t>S.C. CHIRURGIA GENERALE E MINI-INVASIVA </a:t>
            </a:r>
          </a:p>
          <a:p>
            <a:pPr algn="ctr"/>
            <a:r>
              <a:rPr lang="it-IT" sz="2200" b="1" dirty="0">
                <a:solidFill>
                  <a:srgbClr val="00ACB6"/>
                </a:solidFill>
              </a:rPr>
              <a:t>IRCCS CA’GRANDA OSPEDALE MAGGIORE POLICLINICO MILANO</a:t>
            </a:r>
          </a:p>
          <a:p>
            <a:pPr algn="ctr"/>
            <a:endParaRPr lang="it-IT" sz="2800" b="1" dirty="0">
              <a:solidFill>
                <a:srgbClr val="00AC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18E0E4-8C17-CB91-2471-EFFB806AA0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728D892-732B-5B0C-ADFF-8BA0C9B48B1F}"/>
              </a:ext>
            </a:extLst>
          </p:cNvPr>
          <p:cNvSpPr txBox="1"/>
          <p:nvPr/>
        </p:nvSpPr>
        <p:spPr>
          <a:xfrm>
            <a:off x="7483214" y="1940389"/>
            <a:ext cx="43746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effectLst/>
              </a:rPr>
              <a:t>436,807 pz  MBSAQIP</a:t>
            </a:r>
            <a:endParaRPr lang="it-IT" sz="2000" dirty="0"/>
          </a:p>
          <a:p>
            <a:r>
              <a:rPr lang="it-IT" sz="2000" dirty="0" err="1">
                <a:effectLst/>
              </a:rPr>
              <a:t>Metabolic</a:t>
            </a:r>
            <a:r>
              <a:rPr lang="it-IT" sz="2000" dirty="0">
                <a:effectLst/>
              </a:rPr>
              <a:t> and </a:t>
            </a:r>
            <a:r>
              <a:rPr lang="it-IT" sz="2000" dirty="0" err="1">
                <a:effectLst/>
              </a:rPr>
              <a:t>Bariatric</a:t>
            </a:r>
            <a:r>
              <a:rPr lang="it-IT" sz="2000" dirty="0">
                <a:effectLst/>
              </a:rPr>
              <a:t> Surgery</a:t>
            </a:r>
          </a:p>
          <a:p>
            <a:r>
              <a:rPr lang="it-IT" sz="2000" dirty="0" err="1">
                <a:effectLst/>
              </a:rPr>
              <a:t>Accreditation</a:t>
            </a:r>
            <a:r>
              <a:rPr lang="it-IT" sz="2000" dirty="0">
                <a:effectLst/>
              </a:rPr>
              <a:t> and Quality </a:t>
            </a:r>
          </a:p>
          <a:p>
            <a:r>
              <a:rPr lang="it-IT" sz="2000" dirty="0" err="1">
                <a:effectLst/>
              </a:rPr>
              <a:t>Improvement</a:t>
            </a:r>
            <a:r>
              <a:rPr lang="it-IT" sz="2000" dirty="0">
                <a:effectLst/>
              </a:rPr>
              <a:t> Program</a:t>
            </a:r>
          </a:p>
          <a:p>
            <a:endParaRPr lang="it-IT" sz="2000" dirty="0">
              <a:effectLst/>
            </a:endParaRPr>
          </a:p>
          <a:p>
            <a:r>
              <a:rPr lang="it-IT" sz="2000" dirty="0"/>
              <a:t>Sensibilità del 73.8% specificità 70%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11ADE26-DFA7-72BB-0567-D2D69B8D5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61" y="4085761"/>
            <a:ext cx="5791201" cy="149297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B74EE9D-B088-09E1-595D-DD46A888F3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683" y="5578731"/>
            <a:ext cx="2567481" cy="22923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D5AE9369-EA9F-07E1-B390-216B6A9486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83" y="1940389"/>
            <a:ext cx="5791200" cy="166370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173C919-EA91-8ACE-6CB8-17D1AE6C3CF3}"/>
              </a:ext>
            </a:extLst>
          </p:cNvPr>
          <p:cNvSpPr txBox="1"/>
          <p:nvPr/>
        </p:nvSpPr>
        <p:spPr>
          <a:xfrm>
            <a:off x="7426376" y="4085761"/>
            <a:ext cx="44883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Hanno elaborato uno modello che è in grado di predire la mortalità già nel preoperatorio. </a:t>
            </a:r>
          </a:p>
          <a:p>
            <a:r>
              <a:rPr lang="it-IT" sz="2000" dirty="0"/>
              <a:t>Inserendo dati aggiornati è in grado di rielaborarla nel post operatorio</a:t>
            </a:r>
          </a:p>
        </p:txBody>
      </p:sp>
      <p:sp>
        <p:nvSpPr>
          <p:cNvPr id="4" name="Prevenzione">
            <a:extLst>
              <a:ext uri="{FF2B5EF4-FFF2-40B4-BE49-F238E27FC236}">
                <a16:creationId xmlns:a16="http://schemas.microsoft.com/office/drawing/2014/main" id="{E74CCF8F-6F36-876C-CB3C-E044DEA8127F}"/>
              </a:ext>
            </a:extLst>
          </p:cNvPr>
          <p:cNvSpPr txBox="1">
            <a:spLocks/>
          </p:cNvSpPr>
          <p:nvPr/>
        </p:nvSpPr>
        <p:spPr>
          <a:xfrm>
            <a:off x="581673" y="258641"/>
            <a:ext cx="10900847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dirty="0">
                <a:solidFill>
                  <a:srgbClr val="013D61"/>
                </a:solidFill>
              </a:rPr>
              <a:t>AI e COMPLICANZE post chirurgia bariatrica</a:t>
            </a:r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48BF2E9F-6D50-8143-A516-FB6514F98602}"/>
              </a:ext>
            </a:extLst>
          </p:cNvPr>
          <p:cNvSpPr/>
          <p:nvPr/>
        </p:nvSpPr>
        <p:spPr>
          <a:xfrm>
            <a:off x="5044248" y="933843"/>
            <a:ext cx="2721428" cy="690852"/>
          </a:xfrm>
          <a:prstGeom prst="ellipse">
            <a:avLst/>
          </a:prstGeom>
          <a:solidFill>
            <a:schemeClr val="accent1">
              <a:alpha val="30078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Complicanze</a:t>
            </a:r>
          </a:p>
        </p:txBody>
      </p:sp>
    </p:spTree>
    <p:extLst>
      <p:ext uri="{BB962C8B-B14F-4D97-AF65-F5344CB8AC3E}">
        <p14:creationId xmlns:p14="http://schemas.microsoft.com/office/powerpoint/2010/main" val="2322662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AD8D56-E562-359B-D6F1-6EB01BF08C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evenzione">
            <a:extLst>
              <a:ext uri="{FF2B5EF4-FFF2-40B4-BE49-F238E27FC236}">
                <a16:creationId xmlns:a16="http://schemas.microsoft.com/office/drawing/2014/main" id="{A80137EB-DE81-ABA9-A2B9-B08B7877E448}"/>
              </a:ext>
            </a:extLst>
          </p:cNvPr>
          <p:cNvSpPr txBox="1">
            <a:spLocks/>
          </p:cNvSpPr>
          <p:nvPr/>
        </p:nvSpPr>
        <p:spPr>
          <a:xfrm>
            <a:off x="581673" y="258641"/>
            <a:ext cx="10900847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dirty="0">
                <a:solidFill>
                  <a:srgbClr val="013D61"/>
                </a:solidFill>
              </a:rPr>
              <a:t>AI e COMPLICANZE post chirurgia bariatrica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91A9959B-163A-8372-E5CB-FF39D7BC0CAD}"/>
              </a:ext>
            </a:extLst>
          </p:cNvPr>
          <p:cNvSpPr txBox="1"/>
          <p:nvPr/>
        </p:nvSpPr>
        <p:spPr>
          <a:xfrm>
            <a:off x="581673" y="2751183"/>
            <a:ext cx="3032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Pre</a:t>
            </a:r>
            <a:r>
              <a:rPr lang="it-IT" dirty="0"/>
              <a:t>-operative </a:t>
            </a:r>
            <a:r>
              <a:rPr lang="it-IT" dirty="0" err="1"/>
              <a:t>surgica</a:t>
            </a:r>
            <a:r>
              <a:rPr lang="it-IT" dirty="0"/>
              <a:t> planning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0C5D548E-BC0A-67F9-44C6-940FD93AE9D8}"/>
              </a:ext>
            </a:extLst>
          </p:cNvPr>
          <p:cNvSpPr txBox="1"/>
          <p:nvPr/>
        </p:nvSpPr>
        <p:spPr>
          <a:xfrm>
            <a:off x="8895662" y="2562447"/>
            <a:ext cx="2540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Intraoperative</a:t>
            </a:r>
            <a:r>
              <a:rPr lang="it-IT" dirty="0"/>
              <a:t> </a:t>
            </a:r>
            <a:r>
              <a:rPr lang="it-IT" dirty="0" err="1"/>
              <a:t>navigation</a:t>
            </a:r>
            <a:endParaRPr lang="it-IT"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57CDA51-7841-FA4C-42CA-04C3BD404EED}"/>
              </a:ext>
            </a:extLst>
          </p:cNvPr>
          <p:cNvSpPr txBox="1"/>
          <p:nvPr/>
        </p:nvSpPr>
        <p:spPr>
          <a:xfrm>
            <a:off x="1041497" y="4361316"/>
            <a:ext cx="3181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Easy and safe </a:t>
            </a:r>
            <a:r>
              <a:rPr lang="it-IT" dirty="0" err="1"/>
              <a:t>trocar</a:t>
            </a:r>
            <a:r>
              <a:rPr lang="it-IT" dirty="0"/>
              <a:t> placement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6DE44DCB-E137-794D-4509-7555D899CD93}"/>
              </a:ext>
            </a:extLst>
          </p:cNvPr>
          <p:cNvSpPr txBox="1"/>
          <p:nvPr/>
        </p:nvSpPr>
        <p:spPr>
          <a:xfrm>
            <a:off x="4831401" y="1890040"/>
            <a:ext cx="2200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Anatomical</a:t>
            </a:r>
            <a:r>
              <a:rPr lang="it-IT" dirty="0"/>
              <a:t> </a:t>
            </a:r>
            <a:r>
              <a:rPr lang="it-IT" dirty="0" err="1"/>
              <a:t>variatrion</a:t>
            </a:r>
            <a:endParaRPr lang="it-IT" dirty="0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CB6698CA-99C6-0F0C-BA91-C20DE768DD04}"/>
              </a:ext>
            </a:extLst>
          </p:cNvPr>
          <p:cNvSpPr txBox="1"/>
          <p:nvPr/>
        </p:nvSpPr>
        <p:spPr>
          <a:xfrm>
            <a:off x="204865" y="1111690"/>
            <a:ext cx="117822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La realtà aumentata (AR) e la </a:t>
            </a:r>
            <a:r>
              <a:rPr lang="it-IT" sz="2400" dirty="0" err="1"/>
              <a:t>relatà</a:t>
            </a:r>
            <a:r>
              <a:rPr lang="it-IT" sz="2400" dirty="0"/>
              <a:t> virtuale (VR) possono aiutare a ridurre le complicanze intra e peri-operatorie</a:t>
            </a:r>
          </a:p>
          <a:p>
            <a:endParaRPr lang="it-IT" sz="2400" dirty="0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0E6E1282-1400-4858-3ADE-08E9AB41DCDF}"/>
              </a:ext>
            </a:extLst>
          </p:cNvPr>
          <p:cNvSpPr txBox="1"/>
          <p:nvPr/>
        </p:nvSpPr>
        <p:spPr>
          <a:xfrm>
            <a:off x="8536899" y="4318267"/>
            <a:ext cx="2365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Simulation</a:t>
            </a:r>
            <a:r>
              <a:rPr lang="it-IT" dirty="0"/>
              <a:t> and training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0B48EEA1-3F3C-17EA-E1DF-41AF88BAF3DC}"/>
              </a:ext>
            </a:extLst>
          </p:cNvPr>
          <p:cNvSpPr txBox="1"/>
          <p:nvPr/>
        </p:nvSpPr>
        <p:spPr>
          <a:xfrm>
            <a:off x="1" y="5363881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>
                <a:effectLst/>
                <a:latin typeface="MinionPro"/>
              </a:rPr>
              <a:t>Balla, A. et al. </a:t>
            </a:r>
            <a:r>
              <a:rPr lang="it-IT" sz="1100" dirty="0" err="1">
                <a:effectLst/>
                <a:latin typeface="MinionPro"/>
              </a:rPr>
              <a:t>Augmented</a:t>
            </a:r>
            <a:r>
              <a:rPr lang="it-IT" sz="1100" dirty="0">
                <a:effectLst/>
                <a:latin typeface="MinionPro"/>
              </a:rPr>
              <a:t> reality (AR) in </a:t>
            </a:r>
            <a:r>
              <a:rPr lang="it-IT" sz="1100" dirty="0" err="1">
                <a:effectLst/>
                <a:latin typeface="MinionPro"/>
              </a:rPr>
              <a:t>minimally</a:t>
            </a:r>
            <a:r>
              <a:rPr lang="it-IT" sz="1100" dirty="0">
                <a:effectLst/>
                <a:latin typeface="MinionPro"/>
              </a:rPr>
              <a:t> invasive surgery (MIS) training: </a:t>
            </a:r>
            <a:r>
              <a:rPr lang="it-IT" sz="1100" dirty="0" err="1">
                <a:effectLst/>
                <a:latin typeface="MinionPro"/>
              </a:rPr>
              <a:t>where</a:t>
            </a:r>
            <a:r>
              <a:rPr lang="it-IT" sz="1100" dirty="0">
                <a:effectLst/>
                <a:latin typeface="MinionPro"/>
              </a:rPr>
              <a:t> are </a:t>
            </a:r>
            <a:r>
              <a:rPr lang="it-IT" sz="1100" dirty="0" err="1">
                <a:effectLst/>
                <a:latin typeface="MinionPro"/>
              </a:rPr>
              <a:t>we</a:t>
            </a:r>
            <a:r>
              <a:rPr lang="it-IT" sz="1100" dirty="0">
                <a:effectLst/>
                <a:latin typeface="MinionPro"/>
              </a:rPr>
              <a:t> </a:t>
            </a:r>
            <a:r>
              <a:rPr lang="it-IT" sz="1100" dirty="0" err="1">
                <a:effectLst/>
                <a:latin typeface="MinionPro"/>
              </a:rPr>
              <a:t>now</a:t>
            </a:r>
            <a:r>
              <a:rPr lang="it-IT" sz="1100" dirty="0">
                <a:effectLst/>
                <a:latin typeface="MinionPro"/>
              </a:rPr>
              <a:t> in </a:t>
            </a:r>
            <a:r>
              <a:rPr lang="it-IT" sz="1100" dirty="0" err="1">
                <a:effectLst/>
                <a:latin typeface="MinionPro"/>
              </a:rPr>
              <a:t>Italy</a:t>
            </a:r>
            <a:r>
              <a:rPr lang="it-IT" sz="1100" dirty="0">
                <a:effectLst/>
                <a:latin typeface="MinionPro"/>
              </a:rPr>
              <a:t>? The </a:t>
            </a:r>
            <a:r>
              <a:rPr lang="it-IT" sz="1100" dirty="0" err="1">
                <a:effectLst/>
                <a:latin typeface="MinionPro"/>
              </a:rPr>
              <a:t>Italian</a:t>
            </a:r>
            <a:r>
              <a:rPr lang="it-IT" sz="1100" dirty="0">
                <a:effectLst/>
                <a:latin typeface="MinionPro"/>
              </a:rPr>
              <a:t> society of </a:t>
            </a:r>
            <a:r>
              <a:rPr lang="it-IT" sz="1100" dirty="0" err="1">
                <a:effectLst/>
                <a:latin typeface="MinionPro"/>
              </a:rPr>
              <a:t>endoscopic</a:t>
            </a:r>
            <a:r>
              <a:rPr lang="it-IT" sz="1100" dirty="0">
                <a:effectLst/>
                <a:latin typeface="MinionPro"/>
              </a:rPr>
              <a:t> surgery (SICE) ARMIS survey. </a:t>
            </a:r>
            <a:r>
              <a:rPr lang="it-IT" sz="1100" i="1" dirty="0">
                <a:effectLst/>
                <a:latin typeface="MinionPro"/>
              </a:rPr>
              <a:t>Updates Surg.2023</a:t>
            </a:r>
            <a:br>
              <a:rPr lang="it-IT" sz="1100" dirty="0">
                <a:effectLst/>
                <a:latin typeface="MinionPro"/>
              </a:rPr>
            </a:br>
            <a:r>
              <a:rPr lang="it-IT" sz="1100" dirty="0" err="1"/>
              <a:t>Jin</a:t>
            </a:r>
            <a:r>
              <a:rPr lang="it-IT" sz="1100" dirty="0"/>
              <a:t> C et </a:t>
            </a:r>
            <a:r>
              <a:rPr lang="it-IT" sz="1100" dirty="0" err="1"/>
              <a:t>al.The</a:t>
            </a:r>
            <a:r>
              <a:rPr lang="it-IT" sz="1100" dirty="0"/>
              <a:t> </a:t>
            </a:r>
            <a:r>
              <a:rPr lang="it-IT" sz="1100" dirty="0" err="1"/>
              <a:t>application</a:t>
            </a:r>
            <a:r>
              <a:rPr lang="it-IT" sz="1100" dirty="0"/>
              <a:t> of </a:t>
            </a:r>
            <a:r>
              <a:rPr lang="it-IT" sz="1100" dirty="0" err="1"/>
              <a:t>virtual</a:t>
            </a:r>
            <a:r>
              <a:rPr lang="it-IT" sz="1100" dirty="0"/>
              <a:t> reality in the training of </a:t>
            </a:r>
            <a:r>
              <a:rPr lang="it-IT" sz="1100" dirty="0" err="1"/>
              <a:t>laparoscopic</a:t>
            </a:r>
            <a:r>
              <a:rPr lang="it-IT" sz="1100" dirty="0"/>
              <a:t> surgery: A </a:t>
            </a:r>
            <a:r>
              <a:rPr lang="it-IT" sz="1100" dirty="0" err="1"/>
              <a:t>systematic</a:t>
            </a:r>
            <a:r>
              <a:rPr lang="it-IT" sz="1100" dirty="0"/>
              <a:t> review and meta-</a:t>
            </a:r>
            <a:r>
              <a:rPr lang="it-IT" sz="1100" dirty="0" err="1"/>
              <a:t>analysis</a:t>
            </a:r>
            <a:r>
              <a:rPr lang="it-IT" sz="1100" dirty="0"/>
              <a:t>. Int </a:t>
            </a:r>
            <a:r>
              <a:rPr lang="it-IT" sz="1100" dirty="0" err="1"/>
              <a:t>J</a:t>
            </a:r>
            <a:r>
              <a:rPr lang="it-IT" sz="1100" dirty="0"/>
              <a:t> </a:t>
            </a:r>
            <a:r>
              <a:rPr lang="it-IT" sz="1100" dirty="0" err="1"/>
              <a:t>Surg</a:t>
            </a:r>
            <a:r>
              <a:rPr lang="it-IT" sz="1100" dirty="0"/>
              <a:t> 2021</a:t>
            </a:r>
          </a:p>
          <a:p>
            <a:r>
              <a:rPr lang="it-IT" sz="1100" dirty="0" err="1"/>
              <a:t>Sugimoto</a:t>
            </a:r>
            <a:r>
              <a:rPr lang="it-IT" sz="1100" dirty="0"/>
              <a:t> M </a:t>
            </a:r>
            <a:r>
              <a:rPr lang="it-IT" sz="1100" dirty="0" err="1"/>
              <a:t>at</a:t>
            </a:r>
            <a:r>
              <a:rPr lang="it-IT" sz="1100" dirty="0"/>
              <a:t> al. Image overlay </a:t>
            </a:r>
            <a:r>
              <a:rPr lang="it-IT" sz="1100" dirty="0" err="1"/>
              <a:t>navigation</a:t>
            </a:r>
            <a:r>
              <a:rPr lang="it-IT" sz="1100" dirty="0"/>
              <a:t> by </a:t>
            </a:r>
            <a:r>
              <a:rPr lang="it-IT" sz="1100" dirty="0" err="1"/>
              <a:t>markerless</a:t>
            </a:r>
            <a:r>
              <a:rPr lang="it-IT" sz="1100" dirty="0"/>
              <a:t> </a:t>
            </a:r>
            <a:r>
              <a:rPr lang="it-IT" sz="1100" dirty="0" err="1"/>
              <a:t>surface</a:t>
            </a:r>
            <a:r>
              <a:rPr lang="it-IT" sz="1100" dirty="0"/>
              <a:t> </a:t>
            </a:r>
            <a:r>
              <a:rPr lang="it-IT" sz="1100" dirty="0" err="1"/>
              <a:t>registration</a:t>
            </a:r>
            <a:r>
              <a:rPr lang="it-IT" sz="1100" dirty="0"/>
              <a:t> in </a:t>
            </a:r>
            <a:r>
              <a:rPr lang="it-IT" sz="1100" dirty="0" err="1"/>
              <a:t>gastrointestinal</a:t>
            </a:r>
            <a:r>
              <a:rPr lang="it-IT" sz="1100" dirty="0"/>
              <a:t>, </a:t>
            </a:r>
            <a:r>
              <a:rPr lang="it-IT" sz="1100" dirty="0" err="1"/>
              <a:t>hepatobiliary</a:t>
            </a:r>
            <a:r>
              <a:rPr lang="it-IT" sz="1100" dirty="0"/>
              <a:t> and </a:t>
            </a:r>
            <a:r>
              <a:rPr lang="it-IT" sz="1100" dirty="0" err="1"/>
              <a:t>pancreatic</a:t>
            </a:r>
            <a:r>
              <a:rPr lang="it-IT" sz="1100" dirty="0"/>
              <a:t> surgery. </a:t>
            </a:r>
            <a:r>
              <a:rPr lang="it-IT" sz="1100" dirty="0" err="1"/>
              <a:t>J</a:t>
            </a:r>
            <a:r>
              <a:rPr lang="it-IT" sz="1100" dirty="0"/>
              <a:t> </a:t>
            </a:r>
            <a:r>
              <a:rPr lang="it-IT" sz="1100" dirty="0" err="1"/>
              <a:t>Hepatobiliary</a:t>
            </a:r>
            <a:r>
              <a:rPr lang="it-IT" sz="1100" dirty="0"/>
              <a:t> </a:t>
            </a:r>
            <a:r>
              <a:rPr lang="it-IT" sz="1100" dirty="0" err="1"/>
              <a:t>Pancreat</a:t>
            </a:r>
            <a:r>
              <a:rPr lang="it-IT" sz="1100" dirty="0"/>
              <a:t> Sci 2010</a:t>
            </a:r>
          </a:p>
          <a:p>
            <a:r>
              <a:rPr lang="it-IT" sz="1100" dirty="0"/>
              <a:t>Diana M et al. </a:t>
            </a:r>
            <a:r>
              <a:rPr lang="it-IT" sz="1100" dirty="0" err="1"/>
              <a:t>Prospective</a:t>
            </a:r>
            <a:r>
              <a:rPr lang="it-IT" sz="1100" dirty="0"/>
              <a:t> </a:t>
            </a:r>
            <a:r>
              <a:rPr lang="it-IT" sz="1100" dirty="0" err="1"/>
              <a:t>evaluation</a:t>
            </a:r>
            <a:r>
              <a:rPr lang="it-IT" sz="1100" dirty="0"/>
              <a:t> of </a:t>
            </a:r>
            <a:r>
              <a:rPr lang="it-IT" sz="1100" dirty="0" err="1"/>
              <a:t>precision</a:t>
            </a:r>
            <a:r>
              <a:rPr lang="it-IT" sz="1100" dirty="0"/>
              <a:t> </a:t>
            </a:r>
            <a:r>
              <a:rPr lang="it-IT" sz="1100" dirty="0" err="1"/>
              <a:t>multimodal</a:t>
            </a:r>
            <a:r>
              <a:rPr lang="it-IT" sz="1100" dirty="0"/>
              <a:t> </a:t>
            </a:r>
            <a:r>
              <a:rPr lang="it-IT" sz="1100" dirty="0" err="1"/>
              <a:t>gallbladder</a:t>
            </a:r>
            <a:r>
              <a:rPr lang="it-IT" sz="1100" dirty="0"/>
              <a:t> surgery </a:t>
            </a:r>
            <a:r>
              <a:rPr lang="it-IT" sz="1100" dirty="0" err="1"/>
              <a:t>navigation:virtual</a:t>
            </a:r>
            <a:r>
              <a:rPr lang="it-IT" sz="1100" dirty="0"/>
              <a:t> </a:t>
            </a:r>
            <a:r>
              <a:rPr lang="it-IT" sz="1100" dirty="0" err="1"/>
              <a:t>reality,near-infrared</a:t>
            </a:r>
            <a:r>
              <a:rPr lang="it-IT" sz="1100" dirty="0"/>
              <a:t> </a:t>
            </a:r>
            <a:r>
              <a:rPr lang="it-IT" sz="1100" dirty="0" err="1"/>
              <a:t>fuorescence,and</a:t>
            </a:r>
            <a:r>
              <a:rPr lang="it-IT" sz="1100" dirty="0"/>
              <a:t> X-</a:t>
            </a:r>
            <a:r>
              <a:rPr lang="it-IT" sz="1100" dirty="0" err="1"/>
              <a:t>raybased</a:t>
            </a:r>
            <a:r>
              <a:rPr lang="it-IT" sz="1100" dirty="0"/>
              <a:t> </a:t>
            </a:r>
            <a:r>
              <a:rPr lang="it-IT" sz="1100" dirty="0" err="1"/>
              <a:t>intraoperative</a:t>
            </a:r>
            <a:r>
              <a:rPr lang="it-IT" sz="1100" dirty="0"/>
              <a:t> </a:t>
            </a:r>
            <a:r>
              <a:rPr lang="it-IT" sz="1100" dirty="0" err="1"/>
              <a:t>cholangiography.Ann</a:t>
            </a:r>
            <a:r>
              <a:rPr lang="it-IT" sz="1100" dirty="0"/>
              <a:t> Surg.2017</a:t>
            </a:r>
            <a:endParaRPr lang="it-IT" sz="1100" dirty="0">
              <a:effectLst/>
            </a:endParaRPr>
          </a:p>
        </p:txBody>
      </p:sp>
      <p:pic>
        <p:nvPicPr>
          <p:cNvPr id="3" name="Picture 2" descr="How robots and AI are creating the 21st-century surgeon - The Robot Report">
            <a:extLst>
              <a:ext uri="{FF2B5EF4-FFF2-40B4-BE49-F238E27FC236}">
                <a16:creationId xmlns:a16="http://schemas.microsoft.com/office/drawing/2014/main" id="{E0924741-AF40-6A0F-7245-D31F44AE5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804" y="2793327"/>
            <a:ext cx="2846583" cy="189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e 3">
            <a:extLst>
              <a:ext uri="{FF2B5EF4-FFF2-40B4-BE49-F238E27FC236}">
                <a16:creationId xmlns:a16="http://schemas.microsoft.com/office/drawing/2014/main" id="{516B3E2B-B7B2-2B0C-F5E8-A8EBB8F9FEF5}"/>
              </a:ext>
            </a:extLst>
          </p:cNvPr>
          <p:cNvSpPr/>
          <p:nvPr/>
        </p:nvSpPr>
        <p:spPr>
          <a:xfrm>
            <a:off x="892293" y="4204624"/>
            <a:ext cx="3330268" cy="769441"/>
          </a:xfrm>
          <a:prstGeom prst="ellipse">
            <a:avLst/>
          </a:prstGeom>
          <a:solidFill>
            <a:schemeClr val="accent1">
              <a:alpha val="30078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2E7ECC2D-7005-4FB5-3DCB-C3556CF850FD}"/>
              </a:ext>
            </a:extLst>
          </p:cNvPr>
          <p:cNvSpPr/>
          <p:nvPr/>
        </p:nvSpPr>
        <p:spPr>
          <a:xfrm>
            <a:off x="432563" y="2569103"/>
            <a:ext cx="3330268" cy="769441"/>
          </a:xfrm>
          <a:prstGeom prst="ellipse">
            <a:avLst/>
          </a:prstGeom>
          <a:solidFill>
            <a:schemeClr val="accent1">
              <a:alpha val="30078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5EDA4F81-6021-ADE2-6CA3-BDB2F8573E88}"/>
              </a:ext>
            </a:extLst>
          </p:cNvPr>
          <p:cNvSpPr/>
          <p:nvPr/>
        </p:nvSpPr>
        <p:spPr>
          <a:xfrm>
            <a:off x="4347715" y="1711551"/>
            <a:ext cx="3330268" cy="769441"/>
          </a:xfrm>
          <a:prstGeom prst="ellipse">
            <a:avLst/>
          </a:prstGeom>
          <a:solidFill>
            <a:schemeClr val="accent1">
              <a:alpha val="30078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2F7230C2-E7A1-6A4A-4B6D-0CAF03943158}"/>
              </a:ext>
            </a:extLst>
          </p:cNvPr>
          <p:cNvSpPr/>
          <p:nvPr/>
        </p:nvSpPr>
        <p:spPr>
          <a:xfrm>
            <a:off x="8500780" y="2421298"/>
            <a:ext cx="3330268" cy="769441"/>
          </a:xfrm>
          <a:prstGeom prst="ellipse">
            <a:avLst/>
          </a:prstGeom>
          <a:solidFill>
            <a:schemeClr val="accent1">
              <a:alpha val="30078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D2306116-BB57-596D-5277-5FAEE29A90A7}"/>
              </a:ext>
            </a:extLst>
          </p:cNvPr>
          <p:cNvSpPr/>
          <p:nvPr/>
        </p:nvSpPr>
        <p:spPr>
          <a:xfrm>
            <a:off x="8054717" y="4189009"/>
            <a:ext cx="3330268" cy="769441"/>
          </a:xfrm>
          <a:prstGeom prst="ellipse">
            <a:avLst/>
          </a:prstGeom>
          <a:solidFill>
            <a:schemeClr val="accent1">
              <a:alpha val="30078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9965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13E01F-6D8B-356D-AA63-250846DEAC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E3225C0D-2244-8B7D-4574-33C4B1976E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71" y="570479"/>
            <a:ext cx="5426205" cy="4561589"/>
          </a:xfrm>
          <a:prstGeom prst="rect">
            <a:avLst/>
          </a:prstGeom>
        </p:spPr>
      </p:pic>
      <p:pic>
        <p:nvPicPr>
          <p:cNvPr id="4" name="Picture 6" descr="The AI 'Explosion'">
            <a:extLst>
              <a:ext uri="{FF2B5EF4-FFF2-40B4-BE49-F238E27FC236}">
                <a16:creationId xmlns:a16="http://schemas.microsoft.com/office/drawing/2014/main" id="{2BB68039-D115-5B6A-B06A-1440766CA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724" y="2114961"/>
            <a:ext cx="5700476" cy="147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268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6E416A-097B-8CDE-C6FC-B089682B6C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evenzione">
            <a:extLst>
              <a:ext uri="{FF2B5EF4-FFF2-40B4-BE49-F238E27FC236}">
                <a16:creationId xmlns:a16="http://schemas.microsoft.com/office/drawing/2014/main" id="{575F0673-B09D-3539-C101-AC7B1B0CDFE7}"/>
              </a:ext>
            </a:extLst>
          </p:cNvPr>
          <p:cNvSpPr txBox="1">
            <a:spLocks/>
          </p:cNvSpPr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dirty="0">
                <a:solidFill>
                  <a:srgbClr val="013D61"/>
                </a:solidFill>
              </a:rPr>
              <a:t>LIMITI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6CD57E9-2101-F3B7-E1C7-373289572F67}"/>
              </a:ext>
            </a:extLst>
          </p:cNvPr>
          <p:cNvSpPr txBox="1"/>
          <p:nvPr/>
        </p:nvSpPr>
        <p:spPr>
          <a:xfrm>
            <a:off x="582972" y="1632430"/>
            <a:ext cx="11409160" cy="391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ACB6"/>
              </a:buClr>
              <a:buFont typeface="Arial" panose="020B0604020202020204" pitchFamily="34" charset="0"/>
              <a:buChar char="•"/>
            </a:pPr>
            <a:r>
              <a:rPr lang="it-IT" sz="2400" dirty="0"/>
              <a:t>Necessità di un elevato numero di dati di elevata qualità e database standardizzati</a:t>
            </a:r>
          </a:p>
          <a:p>
            <a:pPr marL="285750" indent="-285750">
              <a:lnSpc>
                <a:spcPct val="150000"/>
              </a:lnSpc>
              <a:buClr>
                <a:srgbClr val="00ACB6"/>
              </a:buClr>
              <a:buFont typeface="Arial" panose="020B0604020202020204" pitchFamily="34" charset="0"/>
              <a:buChar char="•"/>
            </a:pPr>
            <a:r>
              <a:rPr lang="it-IT" sz="2400" dirty="0"/>
              <a:t>Necessità di perfezionamento di modelli e algoritmi </a:t>
            </a:r>
            <a:r>
              <a:rPr lang="it-IT" sz="2400" dirty="0">
                <a:sym typeface="Wingdings" pitchFamily="2" charset="2"/>
              </a:rPr>
              <a:t> </a:t>
            </a:r>
            <a:r>
              <a:rPr lang="it-IT" sz="2400" dirty="0"/>
              <a:t>L’AI va FORMATA</a:t>
            </a:r>
          </a:p>
          <a:p>
            <a:pPr marL="285750" indent="-285750">
              <a:lnSpc>
                <a:spcPct val="150000"/>
              </a:lnSpc>
              <a:buClr>
                <a:srgbClr val="00ACB6"/>
              </a:buClr>
              <a:buFont typeface="Arial" panose="020B0604020202020204" pitchFamily="34" charset="0"/>
              <a:buChar char="•"/>
            </a:pPr>
            <a:r>
              <a:rPr lang="it-IT" sz="2400" dirty="0"/>
              <a:t>Necessità di diffondere conoscenze specifiche sull’utilizzo dell’AI </a:t>
            </a:r>
            <a:r>
              <a:rPr lang="it-IT" sz="2400" dirty="0">
                <a:sym typeface="Wingdings" pitchFamily="2" charset="2"/>
              </a:rPr>
              <a:t> Il personale sanitario va FORMATO</a:t>
            </a:r>
            <a:endParaRPr lang="it-IT" sz="2400" dirty="0"/>
          </a:p>
          <a:p>
            <a:pPr marL="285750" indent="-285750">
              <a:lnSpc>
                <a:spcPct val="150000"/>
              </a:lnSpc>
              <a:buClr>
                <a:srgbClr val="00ACB6"/>
              </a:buClr>
              <a:buFont typeface="Arial" panose="020B0604020202020204" pitchFamily="34" charset="0"/>
              <a:buChar char="•"/>
            </a:pPr>
            <a:r>
              <a:rPr lang="it-IT" sz="2400" dirty="0"/>
              <a:t>Problemi etici e di privacy</a:t>
            </a:r>
          </a:p>
          <a:p>
            <a:pPr marL="285750" indent="-285750">
              <a:lnSpc>
                <a:spcPct val="150000"/>
              </a:lnSpc>
              <a:buClr>
                <a:srgbClr val="00ACB6"/>
              </a:buClr>
              <a:buFont typeface="Arial" panose="020B0604020202020204" pitchFamily="34" charset="0"/>
              <a:buChar char="•"/>
            </a:pPr>
            <a:r>
              <a:rPr lang="it-IT" sz="2400" dirty="0"/>
              <a:t>Il fatto di ricorrere all’AI nei processi decisionali potrebbe minare il rapporto di fiducia del paziente nei confronti del team</a:t>
            </a:r>
          </a:p>
        </p:txBody>
      </p:sp>
      <p:pic>
        <p:nvPicPr>
          <p:cNvPr id="10" name="Picture 4" descr="What is Artificial Intelligence (AI) and Why People Should Learn About it -  UCF Business Incubation Program - University of Central Florida">
            <a:extLst>
              <a:ext uri="{FF2B5EF4-FFF2-40B4-BE49-F238E27FC236}">
                <a16:creationId xmlns:a16="http://schemas.microsoft.com/office/drawing/2014/main" id="{07FCA2E4-3E94-DB3F-1901-F6950FCCD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323" y="-1665"/>
            <a:ext cx="2500659" cy="166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0AFBA18-DC93-1EC8-99F1-F0A57E863B07}"/>
              </a:ext>
            </a:extLst>
          </p:cNvPr>
          <p:cNvSpPr txBox="1"/>
          <p:nvPr/>
        </p:nvSpPr>
        <p:spPr>
          <a:xfrm>
            <a:off x="471841" y="5854391"/>
            <a:ext cx="116153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1" dirty="0"/>
              <a:t>International </a:t>
            </a:r>
            <a:r>
              <a:rPr lang="it-IT" sz="1200" i="1" dirty="0" err="1"/>
              <a:t>expert</a:t>
            </a:r>
            <a:r>
              <a:rPr lang="it-IT" sz="1200" i="1" dirty="0"/>
              <a:t> consensus on the </a:t>
            </a:r>
            <a:r>
              <a:rPr lang="it-IT" sz="1200" i="1" dirty="0" err="1"/>
              <a:t>current</a:t>
            </a:r>
            <a:r>
              <a:rPr lang="it-IT" sz="1200" i="1" dirty="0"/>
              <a:t> status and future </a:t>
            </a:r>
            <a:r>
              <a:rPr lang="it-IT" sz="1200" i="1" dirty="0" err="1"/>
              <a:t>prospects</a:t>
            </a:r>
            <a:r>
              <a:rPr lang="it-IT" sz="1200" i="1" dirty="0"/>
              <a:t> of </a:t>
            </a:r>
            <a:r>
              <a:rPr lang="it-IT" sz="1200" i="1" dirty="0" err="1"/>
              <a:t>artificial</a:t>
            </a:r>
            <a:r>
              <a:rPr lang="it-IT" sz="1200" i="1" dirty="0"/>
              <a:t> intelligence in </a:t>
            </a:r>
            <a:r>
              <a:rPr lang="it-IT" sz="1200" i="1" dirty="0" err="1"/>
              <a:t>metabolic</a:t>
            </a:r>
            <a:r>
              <a:rPr lang="it-IT" sz="1200" i="1" dirty="0"/>
              <a:t> and </a:t>
            </a:r>
            <a:r>
              <a:rPr lang="it-IT" sz="1200" i="1" dirty="0" err="1"/>
              <a:t>bariatric</a:t>
            </a:r>
            <a:r>
              <a:rPr lang="it-IT" sz="1200" i="1" dirty="0"/>
              <a:t> surgery </a:t>
            </a:r>
            <a:r>
              <a:rPr lang="it-IT" sz="1200" i="1" dirty="0" err="1"/>
              <a:t>Kermansaravi</a:t>
            </a:r>
            <a:r>
              <a:rPr lang="it-IT" sz="1200" i="1" dirty="0"/>
              <a:t> M. et al. Nature </a:t>
            </a:r>
            <a:r>
              <a:rPr lang="it-IT" sz="1200" i="1" dirty="0" err="1"/>
              <a:t>scientific</a:t>
            </a:r>
            <a:r>
              <a:rPr lang="it-IT" sz="1200" i="1" dirty="0"/>
              <a:t> reports 2025</a:t>
            </a:r>
          </a:p>
        </p:txBody>
      </p:sp>
    </p:spTree>
    <p:extLst>
      <p:ext uri="{BB962C8B-B14F-4D97-AF65-F5344CB8AC3E}">
        <p14:creationId xmlns:p14="http://schemas.microsoft.com/office/powerpoint/2010/main" val="2050048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06E445-8F7D-7C11-B9E3-4F924C5CFB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evenzione">
            <a:extLst>
              <a:ext uri="{FF2B5EF4-FFF2-40B4-BE49-F238E27FC236}">
                <a16:creationId xmlns:a16="http://schemas.microsoft.com/office/drawing/2014/main" id="{4D8A6BF6-5F1E-C6A8-7064-CDE64988E7B5}"/>
              </a:ext>
            </a:extLst>
          </p:cNvPr>
          <p:cNvSpPr txBox="1">
            <a:spLocks/>
          </p:cNvSpPr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dirty="0">
                <a:solidFill>
                  <a:srgbClr val="013D61"/>
                </a:solidFill>
              </a:rPr>
              <a:t>CONCLUSIONI</a:t>
            </a:r>
          </a:p>
        </p:txBody>
      </p:sp>
      <p:pic>
        <p:nvPicPr>
          <p:cNvPr id="2" name="Picture 4" descr="Patch Adams - Film (1999) - MYmovies.it">
            <a:extLst>
              <a:ext uri="{FF2B5EF4-FFF2-40B4-BE49-F238E27FC236}">
                <a16:creationId xmlns:a16="http://schemas.microsoft.com/office/drawing/2014/main" id="{D1925AAC-4382-1A4D-D98C-4E81D8999B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20"/>
          <a:stretch/>
        </p:blipFill>
        <p:spPr bwMode="auto">
          <a:xfrm>
            <a:off x="7450705" y="4409384"/>
            <a:ext cx="2451100" cy="233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7918BA9F-21F5-99B8-4C22-BB24D2C6C41F}"/>
              </a:ext>
            </a:extLst>
          </p:cNvPr>
          <p:cNvSpPr txBox="1"/>
          <p:nvPr/>
        </p:nvSpPr>
        <p:spPr>
          <a:xfrm>
            <a:off x="657922" y="1407251"/>
            <a:ext cx="11184308" cy="335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ACB6"/>
              </a:buClr>
              <a:buFont typeface="Arial" panose="020B0604020202020204" pitchFamily="34" charset="0"/>
              <a:buChar char="•"/>
            </a:pPr>
            <a:r>
              <a:rPr lang="it-IT" sz="2400" dirty="0"/>
              <a:t>L’Intelligenza Artificiale ha dei potenziali interessanti in tutti gli aspetti del percorso bariatrico, in particolare analizzando gli </a:t>
            </a:r>
            <a:r>
              <a:rPr lang="it-IT" sz="2400" dirty="0" err="1"/>
              <a:t>outcome</a:t>
            </a:r>
            <a:r>
              <a:rPr lang="it-IT" sz="2400" dirty="0"/>
              <a:t> può guidare la scelta del tipo di trattamento e ottimizzare le risorse</a:t>
            </a:r>
          </a:p>
          <a:p>
            <a:pPr marL="285750" indent="-285750">
              <a:lnSpc>
                <a:spcPct val="150000"/>
              </a:lnSpc>
              <a:buClr>
                <a:srgbClr val="00ACB6"/>
              </a:buClr>
              <a:buFont typeface="Arial" panose="020B0604020202020204" pitchFamily="34" charset="0"/>
              <a:buChar char="•"/>
            </a:pPr>
            <a:r>
              <a:rPr lang="it-IT" sz="2400" dirty="0"/>
              <a:t>In un era di innovazione tecnologica così avanzata ricordiamoci di coltivare anche l’intelligenza emotiva per poter mantenere una corretta ed empatica relazione col paziente</a:t>
            </a:r>
          </a:p>
        </p:txBody>
      </p:sp>
    </p:spTree>
    <p:extLst>
      <p:ext uri="{BB962C8B-B14F-4D97-AF65-F5344CB8AC3E}">
        <p14:creationId xmlns:p14="http://schemas.microsoft.com/office/powerpoint/2010/main" val="1127821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5720" y="-365311"/>
            <a:ext cx="4526280" cy="3227514"/>
          </a:xfrm>
        </p:spPr>
        <p:txBody>
          <a:bodyPr/>
          <a:lstStyle/>
          <a:p>
            <a:r>
              <a:rPr lang="it-IT" dirty="0"/>
              <a:t>Grazie</a:t>
            </a:r>
          </a:p>
        </p:txBody>
      </p:sp>
      <p:sp>
        <p:nvSpPr>
          <p:cNvPr id="2" name="Sottotitolo 3">
            <a:extLst>
              <a:ext uri="{FF2B5EF4-FFF2-40B4-BE49-F238E27FC236}">
                <a16:creationId xmlns:a16="http://schemas.microsoft.com/office/drawing/2014/main" id="{2EDEB026-D1E4-B889-0CEE-5113E18C78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33825" y="5132443"/>
            <a:ext cx="5916706" cy="1279652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it-IT" sz="2800" b="1" dirty="0">
                <a:solidFill>
                  <a:srgbClr val="00ACB6"/>
                </a:solidFill>
              </a:rPr>
              <a:t>ELISA GALFRASCOLI</a:t>
            </a:r>
          </a:p>
          <a:p>
            <a:pPr algn="ctr"/>
            <a:r>
              <a:rPr lang="it-IT" sz="2200" b="1" dirty="0">
                <a:solidFill>
                  <a:srgbClr val="00ACB6"/>
                </a:solidFill>
              </a:rPr>
              <a:t>S.C. CHIRURGIA GENERALE E MINI-INVASIVA </a:t>
            </a:r>
          </a:p>
          <a:p>
            <a:pPr algn="ctr"/>
            <a:r>
              <a:rPr lang="it-IT" sz="2200" b="1" dirty="0">
                <a:solidFill>
                  <a:srgbClr val="00ACB6"/>
                </a:solidFill>
              </a:rPr>
              <a:t>IRCCS CA’GRANDA OSPEDALE MAGGIORE POLICLINICO MILANO</a:t>
            </a:r>
          </a:p>
          <a:p>
            <a:pPr algn="ctr"/>
            <a:endParaRPr lang="it-IT" sz="2800" b="1" dirty="0">
              <a:solidFill>
                <a:srgbClr val="00AC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2AE52D-20FD-8468-101D-B2AB25183F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evenzione">
            <a:extLst>
              <a:ext uri="{FF2B5EF4-FFF2-40B4-BE49-F238E27FC236}">
                <a16:creationId xmlns:a16="http://schemas.microsoft.com/office/drawing/2014/main" id="{074ED6D1-41F1-F2CE-84B7-D58ED374B5A1}"/>
              </a:ext>
            </a:extLst>
          </p:cNvPr>
          <p:cNvSpPr txBox="1">
            <a:spLocks/>
          </p:cNvSpPr>
          <p:nvPr/>
        </p:nvSpPr>
        <p:spPr>
          <a:xfrm>
            <a:off x="489857" y="286603"/>
            <a:ext cx="10665823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dirty="0">
                <a:solidFill>
                  <a:srgbClr val="013D61"/>
                </a:solidFill>
              </a:rPr>
              <a:t>INTELLIGENZA ARTIFICIALE… Definizione: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7242D99-35D4-FEED-544E-2B20592D012A}"/>
              </a:ext>
            </a:extLst>
          </p:cNvPr>
          <p:cNvSpPr txBox="1"/>
          <p:nvPr/>
        </p:nvSpPr>
        <p:spPr>
          <a:xfrm>
            <a:off x="901906" y="1590207"/>
            <a:ext cx="10388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="0" i="0" dirty="0">
                <a:effectLst/>
              </a:rPr>
              <a:t>E’ la scienza di addestramento dei sistemi per emulare attività umane attraverso l’apprendimento e l’automazione</a:t>
            </a:r>
            <a:endParaRPr lang="it-IT" sz="2400" dirty="0"/>
          </a:p>
        </p:txBody>
      </p:sp>
      <p:pic>
        <p:nvPicPr>
          <p:cNvPr id="1028" name="Picture 4" descr="Come Funziona l'Intelligenza Artificiale: Quadro Operativo">
            <a:extLst>
              <a:ext uri="{FF2B5EF4-FFF2-40B4-BE49-F238E27FC236}">
                <a16:creationId xmlns:a16="http://schemas.microsoft.com/office/drawing/2014/main" id="{9D6ADB5A-818B-6563-6168-CFD583078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143" y="2739313"/>
            <a:ext cx="4713514" cy="303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546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9CBB5C92-3576-60AB-A342-EB2A85D24D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66" y="1371515"/>
            <a:ext cx="7772400" cy="1740445"/>
          </a:xfrm>
          <a:prstGeom prst="rect">
            <a:avLst/>
          </a:prstGeom>
        </p:spPr>
      </p:pic>
      <p:pic>
        <p:nvPicPr>
          <p:cNvPr id="7" name="Picture 4" descr="Exploring the Pros and Cons of Bariatric Surgery">
            <a:extLst>
              <a:ext uri="{FF2B5EF4-FFF2-40B4-BE49-F238E27FC236}">
                <a16:creationId xmlns:a16="http://schemas.microsoft.com/office/drawing/2014/main" id="{E2DE46D8-2AEF-540E-916B-E75220DEB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371" y="277363"/>
            <a:ext cx="2946563" cy="196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C412C250-C99B-9248-CE2F-3AC0404562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066" y="1377944"/>
            <a:ext cx="1834061" cy="73731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45395AC1-FF78-5F54-9229-C6633E0B59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8193" y="3429000"/>
            <a:ext cx="8050713" cy="2327223"/>
          </a:xfrm>
          <a:prstGeom prst="rect">
            <a:avLst/>
          </a:prstGeom>
        </p:spPr>
      </p:pic>
      <p:sp>
        <p:nvSpPr>
          <p:cNvPr id="11" name="Prevenzione">
            <a:extLst>
              <a:ext uri="{FF2B5EF4-FFF2-40B4-BE49-F238E27FC236}">
                <a16:creationId xmlns:a16="http://schemas.microsoft.com/office/drawing/2014/main" id="{A221D108-8302-B076-0CB0-6BBFBDE270F4}"/>
              </a:ext>
            </a:extLst>
          </p:cNvPr>
          <p:cNvSpPr txBox="1">
            <a:spLocks/>
          </p:cNvSpPr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dirty="0">
                <a:solidFill>
                  <a:srgbClr val="013D61"/>
                </a:solidFill>
              </a:rPr>
              <a:t>AI in chirurgia bariatrica</a:t>
            </a:r>
          </a:p>
        </p:txBody>
      </p:sp>
    </p:spTree>
    <p:extLst>
      <p:ext uri="{BB962C8B-B14F-4D97-AF65-F5344CB8AC3E}">
        <p14:creationId xmlns:p14="http://schemas.microsoft.com/office/powerpoint/2010/main" val="2212259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3C4CC9-BC4D-EF90-E398-107049A8BF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3E3E5BA4-524F-AF17-DC11-285AAE401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2623" y="280936"/>
            <a:ext cx="9379527" cy="5767595"/>
          </a:xfrm>
          <a:prstGeom prst="rect">
            <a:avLst/>
          </a:prstGeom>
        </p:spPr>
      </p:pic>
      <p:pic>
        <p:nvPicPr>
          <p:cNvPr id="1026" name="Picture 2" descr="Monkey man having doubts with his laptop | Free Photo">
            <a:extLst>
              <a:ext uri="{FF2B5EF4-FFF2-40B4-BE49-F238E27FC236}">
                <a16:creationId xmlns:a16="http://schemas.microsoft.com/office/drawing/2014/main" id="{25D41C60-F9E5-1B9A-1428-32549E35CA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4" r="16014"/>
          <a:stretch/>
        </p:blipFill>
        <p:spPr bwMode="auto">
          <a:xfrm>
            <a:off x="0" y="1951201"/>
            <a:ext cx="2323475" cy="259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e 2">
            <a:extLst>
              <a:ext uri="{FF2B5EF4-FFF2-40B4-BE49-F238E27FC236}">
                <a16:creationId xmlns:a16="http://schemas.microsoft.com/office/drawing/2014/main" id="{F2398BB4-203A-FD30-5847-D3DE5602D51B}"/>
              </a:ext>
            </a:extLst>
          </p:cNvPr>
          <p:cNvSpPr/>
          <p:nvPr/>
        </p:nvSpPr>
        <p:spPr>
          <a:xfrm>
            <a:off x="2387899" y="3906544"/>
            <a:ext cx="2721428" cy="446315"/>
          </a:xfrm>
          <a:prstGeom prst="ellipse">
            <a:avLst/>
          </a:prstGeom>
          <a:solidFill>
            <a:schemeClr val="accent1">
              <a:alpha val="30078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F83D58CE-2D80-FB1A-DEF2-0EDF12A38C1F}"/>
              </a:ext>
            </a:extLst>
          </p:cNvPr>
          <p:cNvSpPr/>
          <p:nvPr/>
        </p:nvSpPr>
        <p:spPr>
          <a:xfrm>
            <a:off x="2323475" y="640829"/>
            <a:ext cx="2721428" cy="446315"/>
          </a:xfrm>
          <a:prstGeom prst="ellipse">
            <a:avLst/>
          </a:prstGeom>
          <a:solidFill>
            <a:schemeClr val="accent1">
              <a:alpha val="30078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2674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39C96D-E501-9FAE-BA7F-24E430A02F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3DD9993F-BDCD-83F1-8C34-D341676F1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774" y="0"/>
            <a:ext cx="6261279" cy="1723869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7949423C-A820-CCE3-A3DC-DCDF79FCC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2523" y="1016951"/>
            <a:ext cx="5599477" cy="5628641"/>
          </a:xfrm>
          <a:prstGeom prst="rect">
            <a:avLst/>
          </a:prstGeom>
        </p:spPr>
      </p:pic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D024DAB8-9B9E-8B1B-74FE-18BD3E304042}"/>
              </a:ext>
            </a:extLst>
          </p:cNvPr>
          <p:cNvSpPr txBox="1">
            <a:spLocks/>
          </p:cNvSpPr>
          <p:nvPr/>
        </p:nvSpPr>
        <p:spPr>
          <a:xfrm>
            <a:off x="838200" y="2891790"/>
            <a:ext cx="5412698" cy="3753802"/>
          </a:xfrm>
          <a:prstGeom prst="rect">
            <a:avLst/>
          </a:prstGeom>
        </p:spPr>
        <p:txBody>
          <a:bodyPr>
            <a:norm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sz="2400" dirty="0">
                <a:sym typeface="Wingdings" pitchFamily="2" charset="2"/>
              </a:rPr>
              <a:t>La capacità di elaborare istantaneamente enormi numeri di dati e trovare correlazioni impercettibili alla mente umana rende l’AI potenzialmente molto utile nella pratica clinica in diverse fasi del percorso clinico.</a:t>
            </a:r>
          </a:p>
        </p:txBody>
      </p:sp>
    </p:spTree>
    <p:extLst>
      <p:ext uri="{BB962C8B-B14F-4D97-AF65-F5344CB8AC3E}">
        <p14:creationId xmlns:p14="http://schemas.microsoft.com/office/powerpoint/2010/main" val="3013641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DB90C2-38CE-F56C-C74D-73C0271B79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evenzione">
            <a:extLst>
              <a:ext uri="{FF2B5EF4-FFF2-40B4-BE49-F238E27FC236}">
                <a16:creationId xmlns:a16="http://schemas.microsoft.com/office/drawing/2014/main" id="{EF2EC1B0-C1CD-C9C7-4924-63FFF131EA02}"/>
              </a:ext>
            </a:extLst>
          </p:cNvPr>
          <p:cNvSpPr txBox="1">
            <a:spLocks/>
          </p:cNvSpPr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dirty="0">
                <a:solidFill>
                  <a:srgbClr val="013D61"/>
                </a:solidFill>
              </a:rPr>
              <a:t>OUTCOME…: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5C152A66-04D5-0D45-E09F-3E63C0C567DA}"/>
              </a:ext>
            </a:extLst>
          </p:cNvPr>
          <p:cNvSpPr txBox="1"/>
          <p:nvPr/>
        </p:nvSpPr>
        <p:spPr>
          <a:xfrm>
            <a:off x="901906" y="1590207"/>
            <a:ext cx="103881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="0" i="0" dirty="0">
                <a:effectLst/>
              </a:rPr>
              <a:t>"</a:t>
            </a:r>
            <a:r>
              <a:rPr lang="it-IT" sz="2400" b="0" i="0" dirty="0" err="1">
                <a:effectLst/>
              </a:rPr>
              <a:t>Outcome</a:t>
            </a:r>
            <a:r>
              <a:rPr lang="it-IT" sz="2400" b="0" i="0" dirty="0">
                <a:effectLst/>
              </a:rPr>
              <a:t>" si traduce generalmente con "risultato", "esito", o "conseguenza".</a:t>
            </a:r>
          </a:p>
          <a:p>
            <a:pPr algn="just"/>
            <a:r>
              <a:rPr lang="it-IT" sz="2400" b="0" i="0" dirty="0">
                <a:effectLst/>
              </a:rPr>
              <a:t>Si riferisce al cambiamento che si verifica in seguito a un'azione, misurabile e correlabile all'impatto desiderato</a:t>
            </a:r>
            <a:endParaRPr lang="it-IT" sz="2400" dirty="0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35070FC7-39DD-3886-BDC1-04C2690B0221}"/>
              </a:ext>
            </a:extLst>
          </p:cNvPr>
          <p:cNvSpPr/>
          <p:nvPr/>
        </p:nvSpPr>
        <p:spPr>
          <a:xfrm>
            <a:off x="590152" y="3477596"/>
            <a:ext cx="2721428" cy="690852"/>
          </a:xfrm>
          <a:prstGeom prst="ellipse">
            <a:avLst/>
          </a:prstGeom>
          <a:solidFill>
            <a:schemeClr val="accent1">
              <a:alpha val="30078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Calo ponderale</a:t>
            </a:r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ABF4C52F-FFD4-B1E8-5B5D-5E0FF22E1675}"/>
              </a:ext>
            </a:extLst>
          </p:cNvPr>
          <p:cNvSpPr/>
          <p:nvPr/>
        </p:nvSpPr>
        <p:spPr>
          <a:xfrm>
            <a:off x="4245426" y="3458741"/>
            <a:ext cx="3352801" cy="690852"/>
          </a:xfrm>
          <a:prstGeom prst="ellipse">
            <a:avLst/>
          </a:prstGeom>
          <a:solidFill>
            <a:schemeClr val="accent1">
              <a:alpha val="30078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Risoluzione comorbilità</a:t>
            </a:r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25C39C90-7E74-63FF-03E9-36EE786E9245}"/>
              </a:ext>
            </a:extLst>
          </p:cNvPr>
          <p:cNvSpPr/>
          <p:nvPr/>
        </p:nvSpPr>
        <p:spPr>
          <a:xfrm>
            <a:off x="8684477" y="3458741"/>
            <a:ext cx="2721428" cy="690852"/>
          </a:xfrm>
          <a:prstGeom prst="ellipse">
            <a:avLst/>
          </a:prstGeom>
          <a:solidFill>
            <a:schemeClr val="accent1">
              <a:alpha val="30078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Complicanze</a:t>
            </a:r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6CA4A2E7-8950-FC65-9149-5EE40B682012}"/>
              </a:ext>
            </a:extLst>
          </p:cNvPr>
          <p:cNvSpPr/>
          <p:nvPr/>
        </p:nvSpPr>
        <p:spPr>
          <a:xfrm>
            <a:off x="4245427" y="5150967"/>
            <a:ext cx="3352801" cy="690852"/>
          </a:xfrm>
          <a:prstGeom prst="ellipse">
            <a:avLst/>
          </a:prstGeom>
          <a:solidFill>
            <a:schemeClr val="accent1">
              <a:alpha val="30078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QUALITA’ DI VITA E ASPETTATIVA DI VITA</a:t>
            </a:r>
          </a:p>
        </p:txBody>
      </p: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F6700340-593C-2F03-24E1-30FA701CC784}"/>
              </a:ext>
            </a:extLst>
          </p:cNvPr>
          <p:cNvCxnSpPr/>
          <p:nvPr/>
        </p:nvCxnSpPr>
        <p:spPr>
          <a:xfrm>
            <a:off x="3091543" y="4168448"/>
            <a:ext cx="1153883" cy="9825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899014F3-BE2B-7FB7-A521-8DAACFE74944}"/>
              </a:ext>
            </a:extLst>
          </p:cNvPr>
          <p:cNvCxnSpPr>
            <a:cxnSpLocks/>
          </p:cNvCxnSpPr>
          <p:nvPr/>
        </p:nvCxnSpPr>
        <p:spPr>
          <a:xfrm flipH="1">
            <a:off x="7489371" y="4168448"/>
            <a:ext cx="1401937" cy="9825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FFA122F7-0C62-31DE-5483-35DE10721242}"/>
              </a:ext>
            </a:extLst>
          </p:cNvPr>
          <p:cNvCxnSpPr/>
          <p:nvPr/>
        </p:nvCxnSpPr>
        <p:spPr>
          <a:xfrm>
            <a:off x="5921826" y="4321629"/>
            <a:ext cx="0" cy="6313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3742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F2B9A6-6DDB-DF45-A075-D650568390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evenzione">
            <a:extLst>
              <a:ext uri="{FF2B5EF4-FFF2-40B4-BE49-F238E27FC236}">
                <a16:creationId xmlns:a16="http://schemas.microsoft.com/office/drawing/2014/main" id="{77A407BC-AE77-D6DC-F91B-31AB836DCFFE}"/>
              </a:ext>
            </a:extLst>
          </p:cNvPr>
          <p:cNvSpPr txBox="1">
            <a:spLocks/>
          </p:cNvSpPr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dirty="0">
                <a:solidFill>
                  <a:srgbClr val="013D61"/>
                </a:solidFill>
              </a:rPr>
              <a:t>AI e RISULTATI post chirurgia bariatrica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D744439E-20D6-614F-1CFF-81A83D56EB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1" y="1739900"/>
            <a:ext cx="5646249" cy="16891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C91682CB-B85E-21B5-8158-86A9756D4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3873028"/>
            <a:ext cx="5626100" cy="1689100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B5AD0AF-B311-3561-E9A7-293B9197B3E3}"/>
              </a:ext>
            </a:extLst>
          </p:cNvPr>
          <p:cNvSpPr txBox="1"/>
          <p:nvPr/>
        </p:nvSpPr>
        <p:spPr>
          <a:xfrm>
            <a:off x="7380892" y="1903387"/>
            <a:ext cx="45842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effectLst/>
                <a:latin typeface="MinionPro"/>
              </a:rPr>
              <a:t>Il  modello ML ha predetto correttamente il 71,4% dei pazienti con un %TWL &lt;30%</a:t>
            </a:r>
          </a:p>
          <a:p>
            <a:r>
              <a:rPr lang="it-IT" sz="2000" dirty="0">
                <a:latin typeface="MinionPro"/>
              </a:rPr>
              <a:t>M</a:t>
            </a:r>
            <a:r>
              <a:rPr lang="it-IT" sz="2000" dirty="0">
                <a:effectLst/>
                <a:latin typeface="MinionPro"/>
              </a:rPr>
              <a:t>a ha classificato come inefficaci il 36.4%</a:t>
            </a:r>
          </a:p>
          <a:p>
            <a:r>
              <a:rPr lang="it-IT" sz="2000" dirty="0">
                <a:effectLst/>
                <a:latin typeface="MinionPro"/>
              </a:rPr>
              <a:t>dei pazienti che invece aveva un %TWL &gt;30%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26232990-B840-7555-81F3-A6D14CAB4F76}"/>
              </a:ext>
            </a:extLst>
          </p:cNvPr>
          <p:cNvSpPr txBox="1"/>
          <p:nvPr/>
        </p:nvSpPr>
        <p:spPr>
          <a:xfrm>
            <a:off x="7380892" y="3813722"/>
            <a:ext cx="45842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Il modello ML non è stato in grado di predire correttamente i</a:t>
            </a:r>
            <a:r>
              <a:rPr lang="it-IT" sz="2000" dirty="0">
                <a:effectLst/>
              </a:rPr>
              <a:t>l successo della procedura</a:t>
            </a:r>
            <a:r>
              <a:rPr lang="it-IT" sz="2000" dirty="0"/>
              <a:t>, ma la capacità di adattamento e l’evoluzione dei modelli di calcolo in base al cambiamento dei pazienti, possono  aiutare a personalizzare il percorso post-operatorio.</a:t>
            </a:r>
            <a:endParaRPr lang="it-IT" sz="2000" dirty="0">
              <a:effectLst/>
            </a:endParaRPr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20818154-FA4F-5F27-48B9-E69B11A0CB88}"/>
              </a:ext>
            </a:extLst>
          </p:cNvPr>
          <p:cNvSpPr/>
          <p:nvPr/>
        </p:nvSpPr>
        <p:spPr>
          <a:xfrm>
            <a:off x="4765766" y="1015039"/>
            <a:ext cx="2721428" cy="690852"/>
          </a:xfrm>
          <a:prstGeom prst="ellipse">
            <a:avLst/>
          </a:prstGeom>
          <a:solidFill>
            <a:schemeClr val="accent1">
              <a:alpha val="30078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Calo ponderale</a:t>
            </a:r>
          </a:p>
        </p:txBody>
      </p:sp>
    </p:spTree>
    <p:extLst>
      <p:ext uri="{BB962C8B-B14F-4D97-AF65-F5344CB8AC3E}">
        <p14:creationId xmlns:p14="http://schemas.microsoft.com/office/powerpoint/2010/main" val="1478118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D890BD-4CDB-1489-EC71-D4145387A2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0CEBC74E-38AB-8B8B-A42D-6C2FE2CBF8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53" y="2053046"/>
            <a:ext cx="4851400" cy="1689100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57FE967-0F81-A52A-8B65-0056395E35BC}"/>
              </a:ext>
            </a:extLst>
          </p:cNvPr>
          <p:cNvSpPr txBox="1"/>
          <p:nvPr/>
        </p:nvSpPr>
        <p:spPr>
          <a:xfrm>
            <a:off x="6230081" y="2158932"/>
            <a:ext cx="57312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MinionPro"/>
              </a:rPr>
              <a:t>Studio multicentrico internazionale 10.231 pz</a:t>
            </a:r>
          </a:p>
          <a:p>
            <a:r>
              <a:rPr lang="it-IT" dirty="0">
                <a:latin typeface="MinionPro"/>
              </a:rPr>
              <a:t> Sono stati in grado di elaborare un ML model capace di predire il calo ponderale a 5 anni dopo SG, RYGB, LGB. Questo modello ha dimostrato una differenza tra predetto e reale di 0-3 punti di BMI.</a:t>
            </a:r>
            <a:endParaRPr lang="it-IT" dirty="0">
              <a:effectLst/>
            </a:endParaRPr>
          </a:p>
        </p:txBody>
      </p:sp>
      <p:sp>
        <p:nvSpPr>
          <p:cNvPr id="14" name="Prevenzione">
            <a:extLst>
              <a:ext uri="{FF2B5EF4-FFF2-40B4-BE49-F238E27FC236}">
                <a16:creationId xmlns:a16="http://schemas.microsoft.com/office/drawing/2014/main" id="{54EA689D-AC66-D644-8011-5AC141FC5DCB}"/>
              </a:ext>
            </a:extLst>
          </p:cNvPr>
          <p:cNvSpPr txBox="1">
            <a:spLocks/>
          </p:cNvSpPr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dirty="0">
                <a:solidFill>
                  <a:srgbClr val="013D61"/>
                </a:solidFill>
              </a:rPr>
              <a:t>AI e RISULTATI post chirurgia bariatrica</a:t>
            </a:r>
          </a:p>
        </p:txBody>
      </p:sp>
      <p:pic>
        <p:nvPicPr>
          <p:cNvPr id="2" name="Picture 8">
            <a:extLst>
              <a:ext uri="{FF2B5EF4-FFF2-40B4-BE49-F238E27FC236}">
                <a16:creationId xmlns:a16="http://schemas.microsoft.com/office/drawing/2014/main" id="{7CF368F5-D14F-A66E-A465-F1EE61276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780" y="3866641"/>
            <a:ext cx="2526439" cy="202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e 2">
            <a:extLst>
              <a:ext uri="{FF2B5EF4-FFF2-40B4-BE49-F238E27FC236}">
                <a16:creationId xmlns:a16="http://schemas.microsoft.com/office/drawing/2014/main" id="{14E74C5C-5C95-CE15-8E49-91850C7494FB}"/>
              </a:ext>
            </a:extLst>
          </p:cNvPr>
          <p:cNvSpPr/>
          <p:nvPr/>
        </p:nvSpPr>
        <p:spPr>
          <a:xfrm>
            <a:off x="4765766" y="1015039"/>
            <a:ext cx="2721428" cy="690852"/>
          </a:xfrm>
          <a:prstGeom prst="ellipse">
            <a:avLst/>
          </a:prstGeom>
          <a:solidFill>
            <a:schemeClr val="accent1">
              <a:alpha val="30078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Calo ponderale</a:t>
            </a:r>
          </a:p>
        </p:txBody>
      </p:sp>
    </p:spTree>
    <p:extLst>
      <p:ext uri="{BB962C8B-B14F-4D97-AF65-F5344CB8AC3E}">
        <p14:creationId xmlns:p14="http://schemas.microsoft.com/office/powerpoint/2010/main" val="344849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6D2F57-A295-10E6-C39C-1CB0561D84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EC53280-CDB5-ED6F-BDB7-C14906CC17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485" y="4275779"/>
            <a:ext cx="6727990" cy="1689724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E6EEE423-283E-892A-0364-2BDF4DEB42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824" y="2522087"/>
            <a:ext cx="6659312" cy="1133908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A596523A-1F10-6B23-B0A9-E23812F2F6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263" y="3691133"/>
            <a:ext cx="1879600" cy="190500"/>
          </a:xfrm>
          <a:prstGeom prst="rect">
            <a:avLst/>
          </a:prstGeom>
        </p:spPr>
      </p:pic>
      <p:sp>
        <p:nvSpPr>
          <p:cNvPr id="15" name="Ovale 14">
            <a:extLst>
              <a:ext uri="{FF2B5EF4-FFF2-40B4-BE49-F238E27FC236}">
                <a16:creationId xmlns:a16="http://schemas.microsoft.com/office/drawing/2014/main" id="{86E68FFB-A6CB-7440-5BE5-07F4254D0A58}"/>
              </a:ext>
            </a:extLst>
          </p:cNvPr>
          <p:cNvSpPr/>
          <p:nvPr/>
        </p:nvSpPr>
        <p:spPr>
          <a:xfrm>
            <a:off x="2431168" y="3053373"/>
            <a:ext cx="2721428" cy="446315"/>
          </a:xfrm>
          <a:prstGeom prst="ellipse">
            <a:avLst/>
          </a:prstGeom>
          <a:solidFill>
            <a:schemeClr val="accent1">
              <a:alpha val="30078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7" name="Connettore 1 16">
            <a:extLst>
              <a:ext uri="{FF2B5EF4-FFF2-40B4-BE49-F238E27FC236}">
                <a16:creationId xmlns:a16="http://schemas.microsoft.com/office/drawing/2014/main" id="{BEAC7709-2251-EFA3-00DA-3BAFB66B0E46}"/>
              </a:ext>
            </a:extLst>
          </p:cNvPr>
          <p:cNvCxnSpPr>
            <a:cxnSpLocks/>
          </p:cNvCxnSpPr>
          <p:nvPr/>
        </p:nvCxnSpPr>
        <p:spPr>
          <a:xfrm>
            <a:off x="4156462" y="4590192"/>
            <a:ext cx="1109272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>
            <a:extLst>
              <a:ext uri="{FF2B5EF4-FFF2-40B4-BE49-F238E27FC236}">
                <a16:creationId xmlns:a16="http://schemas.microsoft.com/office/drawing/2014/main" id="{9581173E-F523-F93F-ADF5-E5C885421EB4}"/>
              </a:ext>
            </a:extLst>
          </p:cNvPr>
          <p:cNvCxnSpPr>
            <a:cxnSpLocks/>
          </p:cNvCxnSpPr>
          <p:nvPr/>
        </p:nvCxnSpPr>
        <p:spPr>
          <a:xfrm>
            <a:off x="6703184" y="2812904"/>
            <a:ext cx="1109272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revenzione">
            <a:extLst>
              <a:ext uri="{FF2B5EF4-FFF2-40B4-BE49-F238E27FC236}">
                <a16:creationId xmlns:a16="http://schemas.microsoft.com/office/drawing/2014/main" id="{1B47E866-8000-8663-1492-77DCBE00D431}"/>
              </a:ext>
            </a:extLst>
          </p:cNvPr>
          <p:cNvSpPr txBox="1">
            <a:spLocks/>
          </p:cNvSpPr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dirty="0">
                <a:solidFill>
                  <a:srgbClr val="013D61"/>
                </a:solidFill>
              </a:rPr>
              <a:t>AI e RISULTATI post chirurgia bariatrica</a:t>
            </a:r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8F194457-72E8-2159-9D16-CC10C2CCEE3E}"/>
              </a:ext>
            </a:extLst>
          </p:cNvPr>
          <p:cNvSpPr/>
          <p:nvPr/>
        </p:nvSpPr>
        <p:spPr>
          <a:xfrm>
            <a:off x="4156462" y="1345893"/>
            <a:ext cx="3352801" cy="690852"/>
          </a:xfrm>
          <a:prstGeom prst="ellipse">
            <a:avLst/>
          </a:prstGeom>
          <a:solidFill>
            <a:schemeClr val="accent1">
              <a:alpha val="30078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Risoluzione comorbilità</a:t>
            </a:r>
          </a:p>
        </p:txBody>
      </p:sp>
    </p:spTree>
    <p:extLst>
      <p:ext uri="{BB962C8B-B14F-4D97-AF65-F5344CB8AC3E}">
        <p14:creationId xmlns:p14="http://schemas.microsoft.com/office/powerpoint/2010/main" val="8235391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3592</TotalTime>
  <Words>666</Words>
  <Application>Microsoft Macintosh PowerPoint</Application>
  <PresentationFormat>Widescreen</PresentationFormat>
  <Paragraphs>61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0" baseType="lpstr">
      <vt:lpstr>Arial</vt:lpstr>
      <vt:lpstr>Calibri</vt:lpstr>
      <vt:lpstr>MinionPro</vt:lpstr>
      <vt:lpstr>Wingdings</vt:lpstr>
      <vt:lpstr>RetrospectVTI</vt:lpstr>
      <vt:lpstr>Intelligenza artificiale e miglioramento degli outcome in chirurgia bariatrica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Elisa Galfrascoli</cp:lastModifiedBy>
  <cp:revision>71</cp:revision>
  <dcterms:created xsi:type="dcterms:W3CDTF">2022-02-27T17:36:31Z</dcterms:created>
  <dcterms:modified xsi:type="dcterms:W3CDTF">2025-05-14T06:54:04Z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